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8B76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648" y="58"/>
      </p:cViewPr>
      <p:guideLst>
        <p:guide orient="horz" pos="2195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91250" y="3943350"/>
            <a:ext cx="4476750" cy="291465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8534400" y="704850"/>
            <a:ext cx="2647950" cy="23241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48850" y="2419350"/>
            <a:ext cx="2343150" cy="306705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743700" y="1866900"/>
            <a:ext cx="2895600" cy="306705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505700" y="4514850"/>
            <a:ext cx="2743200" cy="158115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784725" y="1885950"/>
            <a:ext cx="3368675" cy="3516313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96452" y="1076325"/>
            <a:ext cx="3999548" cy="4705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714731" y="1585912"/>
            <a:ext cx="1941513" cy="34152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Full Image">
  <p:cSld name="15_Full Imag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>
            <a:spLocks noGrp="1"/>
          </p:cNvSpPr>
          <p:nvPr>
            <p:ph type="pic" idx="2"/>
          </p:nvPr>
        </p:nvSpPr>
        <p:spPr>
          <a:xfrm>
            <a:off x="1295400" y="1295397"/>
            <a:ext cx="9601200" cy="4267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Full Image">
  <p:cSld name="22_Full Imag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1533525" y="1914525"/>
            <a:ext cx="3028949" cy="30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1pPr>
            <a:lvl2pPr marR="0"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2pPr>
            <a:lvl3pPr marR="0"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3pPr>
            <a:lvl4pPr marR="0"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4pPr>
            <a:lvl5pPr marR="0"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Full Image">
  <p:cSld name="24_Full Imag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>
            <a:spLocks noGrp="1"/>
          </p:cNvSpPr>
          <p:nvPr>
            <p:ph type="pic" idx="2"/>
          </p:nvPr>
        </p:nvSpPr>
        <p:spPr>
          <a:xfrm>
            <a:off x="6819900" y="1727200"/>
            <a:ext cx="3403600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1pPr>
            <a:lvl2pPr marR="0"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2pPr>
            <a:lvl3pPr marR="0"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3pPr>
            <a:lvl4pPr marR="0"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4pPr>
            <a:lvl5pPr marR="0"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8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2023/12/7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4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42A891-6CB1-28D2-23F0-6F2A851F3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953" y="7820"/>
            <a:ext cx="5576047" cy="28864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65473F1-F0D9-A231-260F-C98C53EABB78}"/>
              </a:ext>
            </a:extLst>
          </p:cNvPr>
          <p:cNvSpPr txBox="1"/>
          <p:nvPr/>
        </p:nvSpPr>
        <p:spPr>
          <a:xfrm>
            <a:off x="3318237" y="6341473"/>
            <a:ext cx="8908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1400" b="1" i="1" u="sng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Source:</a:t>
            </a:r>
            <a:r>
              <a:rPr kumimoji="0" lang="en-US" altLang="zh-CN" sz="1400" b="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 Esri </a:t>
            </a:r>
            <a:r>
              <a:rPr kumimoji="0" lang="en-US" altLang="zh-CN" sz="1400" b="0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/</a:t>
            </a:r>
            <a:r>
              <a:rPr kumimoji="0" lang="en-US" altLang="zh-CN" sz="1400" b="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 Sentinel-2 Land Cover Explorer; FAO and UNEP,</a:t>
            </a:r>
            <a:r>
              <a:rPr kumimoji="0" lang="en-US" altLang="zh-CN" sz="1400" b="0" i="1" strike="noStrike" kern="0" cap="none" spc="0" normalizeH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 2020, </a:t>
            </a:r>
            <a:r>
              <a:rPr kumimoji="0" lang="en-US" altLang="zh-CN" sz="1400" b="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The State of the World’s Forests</a:t>
            </a:r>
            <a:r>
              <a:rPr kumimoji="0" lang="en-US" altLang="zh-CN" sz="1400" b="0" i="1" strike="noStrike" kern="0" cap="none" spc="0" normalizeH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 </a:t>
            </a:r>
            <a:r>
              <a:rPr lang="en-US" altLang="zh-CN" sz="1400" i="1" kern="0" dirty="0">
                <a:solidFill>
                  <a:schemeClr val="bg1">
                    <a:lumMod val="75000"/>
                  </a:schemeClr>
                </a:solidFill>
              </a:rPr>
              <a:t>2020;  M.S. Ashton et al., 2012, Managing Forest Carbon in a Changing Climate.</a:t>
            </a:r>
            <a:endParaRPr kumimoji="0" lang="en-US" altLang="zh-CN" sz="1400" b="0" i="1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940C79F-043A-10D3-7381-E60B0571A689}"/>
              </a:ext>
            </a:extLst>
          </p:cNvPr>
          <p:cNvSpPr txBox="1"/>
          <p:nvPr/>
        </p:nvSpPr>
        <p:spPr>
          <a:xfrm>
            <a:off x="85255" y="1448318"/>
            <a:ext cx="4939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Forests: </a:t>
            </a:r>
            <a:r>
              <a:rPr lang="en-US" altLang="zh-CN" sz="2400" b="1" i="0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r>
            <a:r>
              <a:rPr lang="en-US" altLang="zh-CN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global land area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225072D-3868-2954-D269-50229E21D3E5}"/>
              </a:ext>
            </a:extLst>
          </p:cNvPr>
          <p:cNvGrpSpPr/>
          <p:nvPr/>
        </p:nvGrpSpPr>
        <p:grpSpPr>
          <a:xfrm>
            <a:off x="6615953" y="7821"/>
            <a:ext cx="5576047" cy="2911330"/>
            <a:chOff x="5887128" y="7820"/>
            <a:chExt cx="6304871" cy="3291859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5732B59-A576-B287-145E-27DD13BC02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28" r="4375"/>
            <a:stretch/>
          </p:blipFill>
          <p:spPr>
            <a:xfrm>
              <a:off x="5887128" y="7820"/>
              <a:ext cx="6304871" cy="3263371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EBCE34C-DE55-E175-2AC1-CEE4D93D7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584142" y="7820"/>
              <a:ext cx="3307976" cy="3291859"/>
            </a:xfrm>
            <a:prstGeom prst="rect">
              <a:avLst/>
            </a:prstGeom>
          </p:spPr>
        </p:pic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AB2BEF89-B5FF-7B80-3FFE-6655FD7DE4C2}"/>
              </a:ext>
            </a:extLst>
          </p:cNvPr>
          <p:cNvSpPr txBox="1"/>
          <p:nvPr/>
        </p:nvSpPr>
        <p:spPr>
          <a:xfrm>
            <a:off x="8029108" y="3003361"/>
            <a:ext cx="274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Global forest cover, 2022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64D4E76-B6FB-D836-CFA3-5E65854C78FC}"/>
              </a:ext>
            </a:extLst>
          </p:cNvPr>
          <p:cNvSpPr txBox="1"/>
          <p:nvPr/>
        </p:nvSpPr>
        <p:spPr>
          <a:xfrm>
            <a:off x="7596916" y="2982940"/>
            <a:ext cx="3614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Forest cover in Northeast China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F9224F0-390A-6B3A-E3C0-1CA57F53F4A6}"/>
              </a:ext>
            </a:extLst>
          </p:cNvPr>
          <p:cNvGrpSpPr/>
          <p:nvPr/>
        </p:nvGrpSpPr>
        <p:grpSpPr>
          <a:xfrm>
            <a:off x="85255" y="1976455"/>
            <a:ext cx="4939553" cy="602884"/>
            <a:chOff x="355616" y="2205738"/>
            <a:chExt cx="4939553" cy="602884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717E50D-BE7A-192F-91B8-9F5C6D811775}"/>
                </a:ext>
              </a:extLst>
            </p:cNvPr>
            <p:cNvSpPr txBox="1"/>
            <p:nvPr/>
          </p:nvSpPr>
          <p:spPr>
            <a:xfrm>
              <a:off x="355616" y="2346957"/>
              <a:ext cx="493955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Important carbon sinks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箭头: 直角上 25">
              <a:extLst>
                <a:ext uri="{FF2B5EF4-FFF2-40B4-BE49-F238E27FC236}">
                  <a16:creationId xmlns:a16="http://schemas.microsoft.com/office/drawing/2014/main" id="{8A65C9D5-17C9-D696-E8F5-E209B8699933}"/>
                </a:ext>
              </a:extLst>
            </p:cNvPr>
            <p:cNvSpPr/>
            <p:nvPr/>
          </p:nvSpPr>
          <p:spPr>
            <a:xfrm rot="5400000">
              <a:off x="783688" y="2251296"/>
              <a:ext cx="461666" cy="370549"/>
            </a:xfrm>
            <a:prstGeom prst="bentUp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20A0B4AF-EF98-001E-47B4-B64354C03A35}"/>
              </a:ext>
            </a:extLst>
          </p:cNvPr>
          <p:cNvSpPr txBox="1"/>
          <p:nvPr/>
        </p:nvSpPr>
        <p:spPr>
          <a:xfrm>
            <a:off x="404533" y="3271191"/>
            <a:ext cx="4939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to calculate forest carbon storage?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9F6FAC1-51A9-8EEF-C876-49CB5B37940A}"/>
              </a:ext>
            </a:extLst>
          </p:cNvPr>
          <p:cNvGrpSpPr/>
          <p:nvPr/>
        </p:nvGrpSpPr>
        <p:grpSpPr>
          <a:xfrm>
            <a:off x="404531" y="3924793"/>
            <a:ext cx="4939554" cy="1239693"/>
            <a:chOff x="412374" y="4201883"/>
            <a:chExt cx="4939554" cy="1239693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7FD949D-6EA9-947D-8AB5-4ABBF119E546}"/>
                </a:ext>
              </a:extLst>
            </p:cNvPr>
            <p:cNvSpPr txBox="1"/>
            <p:nvPr/>
          </p:nvSpPr>
          <p:spPr>
            <a:xfrm>
              <a:off x="412375" y="4201883"/>
              <a:ext cx="493955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Forest </a:t>
              </a:r>
              <a:r>
                <a:rPr lang="en-US" altLang="zh-CN" sz="24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bove</a:t>
              </a:r>
              <a:r>
                <a:rPr lang="en-US" altLang="zh-CN" sz="24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round </a:t>
              </a:r>
              <a:r>
                <a:rPr lang="en-US" altLang="zh-CN" sz="24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iomass (</a:t>
              </a:r>
              <a:r>
                <a:rPr lang="en-US" altLang="zh-CN" sz="24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AGB</a:t>
              </a:r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): 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C57B63E-6D38-3460-B166-3128FF0C49DD}"/>
                </a:ext>
              </a:extLst>
            </p:cNvPr>
            <p:cNvSpPr txBox="1"/>
            <p:nvPr/>
          </p:nvSpPr>
          <p:spPr>
            <a:xfrm>
              <a:off x="412374" y="4733690"/>
              <a:ext cx="49395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[Living vegetation above the soil]</a:t>
              </a:r>
            </a:p>
            <a:p>
              <a:pPr algn="ctr"/>
              <a:r>
                <a:rPr lang="en-US" altLang="zh-CN" sz="20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(stem, branches, foliage, etc.) </a:t>
              </a:r>
              <a:endPara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A5D700D6-4A57-FAC9-6DC1-24209BF27956}"/>
              </a:ext>
            </a:extLst>
          </p:cNvPr>
          <p:cNvGrpSpPr/>
          <p:nvPr/>
        </p:nvGrpSpPr>
        <p:grpSpPr>
          <a:xfrm>
            <a:off x="5599502" y="3448364"/>
            <a:ext cx="6469829" cy="1962112"/>
            <a:chOff x="5599502" y="4136834"/>
            <a:chExt cx="6469829" cy="1962112"/>
          </a:xfrm>
        </p:grpSpPr>
        <p:sp>
          <p:nvSpPr>
            <p:cNvPr id="31" name="左大括号 30">
              <a:extLst>
                <a:ext uri="{FF2B5EF4-FFF2-40B4-BE49-F238E27FC236}">
                  <a16:creationId xmlns:a16="http://schemas.microsoft.com/office/drawing/2014/main" id="{88F44373-8295-A2CD-2A3E-478C1D39351A}"/>
                </a:ext>
              </a:extLst>
            </p:cNvPr>
            <p:cNvSpPr/>
            <p:nvPr/>
          </p:nvSpPr>
          <p:spPr>
            <a:xfrm>
              <a:off x="5599502" y="4336747"/>
              <a:ext cx="559853" cy="1501772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E231415-6193-B67B-F28D-D6C3B7D78838}"/>
                </a:ext>
              </a:extLst>
            </p:cNvPr>
            <p:cNvSpPr txBox="1"/>
            <p:nvPr/>
          </p:nvSpPr>
          <p:spPr>
            <a:xfrm>
              <a:off x="6406931" y="4136834"/>
              <a:ext cx="5662400" cy="798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b="1" u="sng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Traditional field survey</a:t>
              </a:r>
              <a:r>
                <a:rPr lang="en-US" altLang="zh-CN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harvest and weighing, allometric equations, etc.   (</a:t>
              </a:r>
              <a:r>
                <a:rPr lang="en-US" altLang="zh-CN" sz="20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plot</a:t>
              </a:r>
              <a:r>
                <a:rPr lang="en-US" altLang="zh-CN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scale)</a:t>
              </a:r>
              <a:endPara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53D9316-0C7E-53DF-E70D-A29E9B861D2E}"/>
                </a:ext>
              </a:extLst>
            </p:cNvPr>
            <p:cNvSpPr txBox="1"/>
            <p:nvPr/>
          </p:nvSpPr>
          <p:spPr>
            <a:xfrm>
              <a:off x="6406931" y="5300201"/>
              <a:ext cx="5043564" cy="798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b="1" i="0" u="sng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Remote sensing</a:t>
              </a:r>
              <a:r>
                <a:rPr lang="en-US" altLang="zh-CN" sz="20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: Optical imagery, radar imagery, LiDAR    (</a:t>
              </a:r>
              <a:r>
                <a:rPr lang="en-US" altLang="zh-CN" sz="20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</a:t>
              </a:r>
              <a:r>
                <a:rPr lang="en-US" altLang="zh-CN" sz="20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scale)</a:t>
              </a:r>
              <a:endPara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3B2E4163-E25F-D662-DC0B-6EC7818D23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9006" y="183912"/>
            <a:ext cx="4078577" cy="85961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84644ED-7F6D-3E19-C370-25ABB57519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6323" y="5565114"/>
            <a:ext cx="8846063" cy="646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4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5A0F5F0-12EF-102E-0153-E72865552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4750" y="1645547"/>
            <a:ext cx="2447250" cy="23570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4DF3FC-1441-6D57-DEA6-F17203FAC2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6" t="1982" b="2691"/>
          <a:stretch/>
        </p:blipFill>
        <p:spPr>
          <a:xfrm>
            <a:off x="18044" y="1645547"/>
            <a:ext cx="2447250" cy="235707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91938D0-69E2-9B1F-40C1-E6224A9BB390}"/>
              </a:ext>
            </a:extLst>
          </p:cNvPr>
          <p:cNvSpPr txBox="1"/>
          <p:nvPr/>
        </p:nvSpPr>
        <p:spPr>
          <a:xfrm>
            <a:off x="27974" y="4175427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2"/>
                </a:solidFill>
              </a:rPr>
              <a:t>Sentinel-2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 L2A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F377CD3-F417-4E39-F873-3169A94B80D7}"/>
              </a:ext>
            </a:extLst>
          </p:cNvPr>
          <p:cNvSpPr txBox="1"/>
          <p:nvPr/>
        </p:nvSpPr>
        <p:spPr>
          <a:xfrm>
            <a:off x="9744750" y="4175427"/>
            <a:ext cx="2338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2"/>
                </a:solidFill>
              </a:rPr>
              <a:t>GEDI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 L4A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51D7659-1BCE-B973-4067-A8AAA61380E3}"/>
              </a:ext>
            </a:extLst>
          </p:cNvPr>
          <p:cNvSpPr txBox="1"/>
          <p:nvPr/>
        </p:nvSpPr>
        <p:spPr>
          <a:xfrm>
            <a:off x="0" y="5212406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10m resolution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7396D6E-39CE-392B-B966-17F86E7D49A6}"/>
              </a:ext>
            </a:extLst>
          </p:cNvPr>
          <p:cNvSpPr txBox="1"/>
          <p:nvPr/>
        </p:nvSpPr>
        <p:spPr>
          <a:xfrm>
            <a:off x="46868" y="4670265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Continuous image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7121B4F-3995-27C8-D794-B06305AA696C}"/>
              </a:ext>
            </a:extLst>
          </p:cNvPr>
          <p:cNvSpPr txBox="1"/>
          <p:nvPr/>
        </p:nvSpPr>
        <p:spPr>
          <a:xfrm>
            <a:off x="9806424" y="4670265"/>
            <a:ext cx="2338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Sparse points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50EA9FD-42B1-4C72-6EE6-40F1AB7E0EB4}"/>
              </a:ext>
            </a:extLst>
          </p:cNvPr>
          <p:cNvSpPr txBox="1"/>
          <p:nvPr/>
        </p:nvSpPr>
        <p:spPr>
          <a:xfrm>
            <a:off x="9744750" y="5212406"/>
            <a:ext cx="2338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25m diameter circle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F8B4511-6498-1211-FA69-A31EEAF33E2F}"/>
              </a:ext>
            </a:extLst>
          </p:cNvPr>
          <p:cNvSpPr txBox="1"/>
          <p:nvPr/>
        </p:nvSpPr>
        <p:spPr>
          <a:xfrm>
            <a:off x="0" y="5754547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12 bands values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0E99EED-0625-F3A4-5695-D54514B50E96}"/>
              </a:ext>
            </a:extLst>
          </p:cNvPr>
          <p:cNvSpPr txBox="1"/>
          <p:nvPr/>
        </p:nvSpPr>
        <p:spPr>
          <a:xfrm>
            <a:off x="9656068" y="5754547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AGBD values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6EC0D123-56DE-CE5E-3439-CDD2CEDBB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757769"/>
              </p:ext>
            </p:extLst>
          </p:nvPr>
        </p:nvGraphicFramePr>
        <p:xfrm>
          <a:off x="2576629" y="3826569"/>
          <a:ext cx="7035848" cy="2189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75765">
                  <a:extLst>
                    <a:ext uri="{9D8B030D-6E8A-4147-A177-3AD203B41FA5}">
                      <a16:colId xmlns:a16="http://schemas.microsoft.com/office/drawing/2014/main" val="757348510"/>
                    </a:ext>
                  </a:extLst>
                </a:gridCol>
                <a:gridCol w="788412">
                  <a:extLst>
                    <a:ext uri="{9D8B030D-6E8A-4147-A177-3AD203B41FA5}">
                      <a16:colId xmlns:a16="http://schemas.microsoft.com/office/drawing/2014/main" val="392589911"/>
                    </a:ext>
                  </a:extLst>
                </a:gridCol>
                <a:gridCol w="797858">
                  <a:extLst>
                    <a:ext uri="{9D8B030D-6E8A-4147-A177-3AD203B41FA5}">
                      <a16:colId xmlns:a16="http://schemas.microsoft.com/office/drawing/2014/main" val="1680393678"/>
                    </a:ext>
                  </a:extLst>
                </a:gridCol>
                <a:gridCol w="963948">
                  <a:extLst>
                    <a:ext uri="{9D8B030D-6E8A-4147-A177-3AD203B41FA5}">
                      <a16:colId xmlns:a16="http://schemas.microsoft.com/office/drawing/2014/main" val="3555738443"/>
                    </a:ext>
                  </a:extLst>
                </a:gridCol>
                <a:gridCol w="860612">
                  <a:extLst>
                    <a:ext uri="{9D8B030D-6E8A-4147-A177-3AD203B41FA5}">
                      <a16:colId xmlns:a16="http://schemas.microsoft.com/office/drawing/2014/main" val="3753047383"/>
                    </a:ext>
                  </a:extLst>
                </a:gridCol>
                <a:gridCol w="790291">
                  <a:extLst>
                    <a:ext uri="{9D8B030D-6E8A-4147-A177-3AD203B41FA5}">
                      <a16:colId xmlns:a16="http://schemas.microsoft.com/office/drawing/2014/main" val="217614146"/>
                    </a:ext>
                  </a:extLst>
                </a:gridCol>
                <a:gridCol w="781208">
                  <a:extLst>
                    <a:ext uri="{9D8B030D-6E8A-4147-A177-3AD203B41FA5}">
                      <a16:colId xmlns:a16="http://schemas.microsoft.com/office/drawing/2014/main" val="691004534"/>
                    </a:ext>
                  </a:extLst>
                </a:gridCol>
                <a:gridCol w="977754">
                  <a:extLst>
                    <a:ext uri="{9D8B030D-6E8A-4147-A177-3AD203B41FA5}">
                      <a16:colId xmlns:a16="http://schemas.microsoft.com/office/drawing/2014/main" val="37351980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AGBD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Lat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Lon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Band1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Band2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Band12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632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63.10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45.37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123.09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0.025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0.029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0.083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924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1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75.70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46.33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125.61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0.028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0.026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0.060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900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2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71.38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46.33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125.61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0.028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0.026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0.069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611129"/>
                  </a:ext>
                </a:extLst>
              </a:tr>
              <a:tr h="3098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4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5716319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93.83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44.85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130.71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0.039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0.033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…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latin typeface="+mn-lt"/>
                        </a:rPr>
                        <a:t>0.108</a:t>
                      </a:r>
                      <a:endParaRPr lang="zh-CN" altLang="en-US" sz="16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070396"/>
                  </a:ext>
                </a:extLst>
              </a:tr>
            </a:tbl>
          </a:graphicData>
        </a:graphic>
      </p:graphicFrame>
      <p:sp>
        <p:nvSpPr>
          <p:cNvPr id="39" name="文本框 38">
            <a:extLst>
              <a:ext uri="{FF2B5EF4-FFF2-40B4-BE49-F238E27FC236}">
                <a16:creationId xmlns:a16="http://schemas.microsoft.com/office/drawing/2014/main" id="{524D2625-164B-C305-382B-CD6E0F87C876}"/>
              </a:ext>
            </a:extLst>
          </p:cNvPr>
          <p:cNvSpPr txBox="1"/>
          <p:nvPr/>
        </p:nvSpPr>
        <p:spPr>
          <a:xfrm>
            <a:off x="3815170" y="6334780"/>
            <a:ext cx="8376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1400" b="1" i="1" u="sng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Source: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 </a:t>
            </a:r>
            <a:r>
              <a:rPr kumimoji="0" lang="en-US" altLang="zh-CN" sz="1400" i="1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Dubayah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, R. et al., 2020, The </a:t>
            </a:r>
            <a:r>
              <a:rPr kumimoji="0" lang="en-US" altLang="zh-CN" sz="1400" b="1" i="1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G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lobal </a:t>
            </a:r>
            <a:r>
              <a:rPr kumimoji="0" lang="en-US" altLang="zh-CN" sz="1400" b="1" i="1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E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cosystem </a:t>
            </a:r>
            <a:r>
              <a:rPr kumimoji="0" lang="en-US" altLang="zh-CN" sz="1400" b="1" i="1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D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ynamics </a:t>
            </a:r>
            <a:r>
              <a:rPr kumimoji="0" lang="en-US" altLang="zh-CN" sz="1400" b="1" i="1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I</a:t>
            </a:r>
            <a:r>
              <a:rPr kumimoji="0" lang="en-US" altLang="zh-CN" sz="1400" i="1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</a:rPr>
              <a:t>nvestigation: High-resolution laser ranging of the Earth’s forests and topography.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72AB3D1-4069-51FB-AFA4-C61D8ABEBA72}"/>
              </a:ext>
            </a:extLst>
          </p:cNvPr>
          <p:cNvGrpSpPr/>
          <p:nvPr/>
        </p:nvGrpSpPr>
        <p:grpSpPr>
          <a:xfrm>
            <a:off x="2622725" y="196492"/>
            <a:ext cx="7042965" cy="3151703"/>
            <a:chOff x="2622725" y="196492"/>
            <a:chExt cx="7042965" cy="3151703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48A3B8D6-B970-7AF2-93BB-7913089E3D2C}"/>
                </a:ext>
              </a:extLst>
            </p:cNvPr>
            <p:cNvGrpSpPr/>
            <p:nvPr/>
          </p:nvGrpSpPr>
          <p:grpSpPr>
            <a:xfrm>
              <a:off x="3696256" y="196492"/>
              <a:ext cx="4817532" cy="3151703"/>
              <a:chOff x="3687234" y="743338"/>
              <a:chExt cx="4817532" cy="3151703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878A980-2FDE-B71D-CCF8-900E3063C6CC}"/>
                  </a:ext>
                </a:extLst>
              </p:cNvPr>
              <p:cNvGrpSpPr/>
              <p:nvPr/>
            </p:nvGrpSpPr>
            <p:grpSpPr>
              <a:xfrm>
                <a:off x="3687234" y="743338"/>
                <a:ext cx="4817532" cy="3151703"/>
                <a:chOff x="3152091" y="313033"/>
                <a:chExt cx="4342403" cy="2856543"/>
              </a:xfrm>
            </p:grpSpPr>
            <p:pic>
              <p:nvPicPr>
                <p:cNvPr id="30" name="图片 29">
                  <a:extLst>
                    <a:ext uri="{FF2B5EF4-FFF2-40B4-BE49-F238E27FC236}">
                      <a16:creationId xmlns:a16="http://schemas.microsoft.com/office/drawing/2014/main" id="{25343CB1-7145-83CB-0302-E916A84629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52091" y="320959"/>
                  <a:ext cx="4342403" cy="2848617"/>
                </a:xfrm>
                <a:prstGeom prst="rect">
                  <a:avLst/>
                </a:prstGeom>
              </p:spPr>
            </p:pic>
            <p:pic>
              <p:nvPicPr>
                <p:cNvPr id="34" name="图片 33">
                  <a:extLst>
                    <a:ext uri="{FF2B5EF4-FFF2-40B4-BE49-F238E27FC236}">
                      <a16:creationId xmlns:a16="http://schemas.microsoft.com/office/drawing/2014/main" id="{E124C3B7-A0B4-A850-98DE-A9EFEF11C9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61675" t="16805" r="2239" b="13092"/>
                <a:stretch/>
              </p:blipFill>
              <p:spPr>
                <a:xfrm>
                  <a:off x="3152092" y="313033"/>
                  <a:ext cx="953744" cy="1053639"/>
                </a:xfrm>
                <a:prstGeom prst="rect">
                  <a:avLst/>
                </a:prstGeom>
              </p:spPr>
            </p:pic>
          </p:grp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D6D10DB-F7DE-4998-F1F4-3F316C65C03C}"/>
                  </a:ext>
                </a:extLst>
              </p:cNvPr>
              <p:cNvSpPr/>
              <p:nvPr/>
            </p:nvSpPr>
            <p:spPr>
              <a:xfrm>
                <a:off x="4903694" y="2043953"/>
                <a:ext cx="107577" cy="107576"/>
              </a:xfrm>
              <a:prstGeom prst="rect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箭头: 直角上 36">
                <a:extLst>
                  <a:ext uri="{FF2B5EF4-FFF2-40B4-BE49-F238E27FC236}">
                    <a16:creationId xmlns:a16="http://schemas.microsoft.com/office/drawing/2014/main" id="{3EC4EB39-007F-7018-DA93-E68F70B41E75}"/>
                  </a:ext>
                </a:extLst>
              </p:cNvPr>
              <p:cNvSpPr/>
              <p:nvPr/>
            </p:nvSpPr>
            <p:spPr>
              <a:xfrm rot="16200000">
                <a:off x="4709476" y="1667925"/>
                <a:ext cx="340659" cy="254971"/>
              </a:xfrm>
              <a:prstGeom prst="bentUp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0" name="箭头: 右 39">
              <a:extLst>
                <a:ext uri="{FF2B5EF4-FFF2-40B4-BE49-F238E27FC236}">
                  <a16:creationId xmlns:a16="http://schemas.microsoft.com/office/drawing/2014/main" id="{63F5AB77-A513-6724-00E6-0B4B6D9296F4}"/>
                </a:ext>
              </a:extLst>
            </p:cNvPr>
            <p:cNvSpPr/>
            <p:nvPr/>
          </p:nvSpPr>
          <p:spPr>
            <a:xfrm rot="19256354">
              <a:off x="2622725" y="2195355"/>
              <a:ext cx="916100" cy="2521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箭头: 右 40">
              <a:extLst>
                <a:ext uri="{FF2B5EF4-FFF2-40B4-BE49-F238E27FC236}">
                  <a16:creationId xmlns:a16="http://schemas.microsoft.com/office/drawing/2014/main" id="{0C689931-48B7-F2DC-3A6B-749F395CF32E}"/>
                </a:ext>
              </a:extLst>
            </p:cNvPr>
            <p:cNvSpPr/>
            <p:nvPr/>
          </p:nvSpPr>
          <p:spPr>
            <a:xfrm rot="13143752">
              <a:off x="8749590" y="2195348"/>
              <a:ext cx="916100" cy="2521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E1CE31EB-B2DC-DA9F-5E91-3D8C3292B802}"/>
              </a:ext>
            </a:extLst>
          </p:cNvPr>
          <p:cNvSpPr txBox="1"/>
          <p:nvPr/>
        </p:nvSpPr>
        <p:spPr>
          <a:xfrm>
            <a:off x="9754680" y="1063898"/>
            <a:ext cx="24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2022.04 – 2022.09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EC7E492-C1F9-4906-698B-47B4CB05EA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001" y="187919"/>
            <a:ext cx="1969179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4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4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8874EAA-62A8-830A-A2D8-0CD49E36B71B}"/>
              </a:ext>
            </a:extLst>
          </p:cNvPr>
          <p:cNvSpPr txBox="1"/>
          <p:nvPr/>
        </p:nvSpPr>
        <p:spPr>
          <a:xfrm>
            <a:off x="6965020" y="417033"/>
            <a:ext cx="2005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0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endParaRPr lang="zh-CN" alt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45C55E-4540-C487-B7A3-2AE3841B431F}"/>
              </a:ext>
            </a:extLst>
          </p:cNvPr>
          <p:cNvSpPr txBox="1"/>
          <p:nvPr/>
        </p:nvSpPr>
        <p:spPr>
          <a:xfrm>
            <a:off x="3922189" y="68805"/>
            <a:ext cx="234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12 bands values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57AC5F-994F-6C71-718E-9A81850C5243}"/>
              </a:ext>
            </a:extLst>
          </p:cNvPr>
          <p:cNvSpPr txBox="1"/>
          <p:nvPr/>
        </p:nvSpPr>
        <p:spPr>
          <a:xfrm>
            <a:off x="4396735" y="684043"/>
            <a:ext cx="1661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 + Lon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9CC568-A72C-FB6B-0B86-D3DA1F33C1E5}"/>
              </a:ext>
            </a:extLst>
          </p:cNvPr>
          <p:cNvSpPr txBox="1"/>
          <p:nvPr/>
        </p:nvSpPr>
        <p:spPr>
          <a:xfrm>
            <a:off x="9782627" y="417033"/>
            <a:ext cx="2005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AGBD values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D1DE2BCC-8A40-7BC1-AAC6-90B5D7586BED}"/>
              </a:ext>
            </a:extLst>
          </p:cNvPr>
          <p:cNvSpPr/>
          <p:nvPr/>
        </p:nvSpPr>
        <p:spPr>
          <a:xfrm>
            <a:off x="9021761" y="559068"/>
            <a:ext cx="622022" cy="1775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3630F27-A5C3-BFB4-8636-C58A9C591F79}"/>
              </a:ext>
            </a:extLst>
          </p:cNvPr>
          <p:cNvSpPr/>
          <p:nvPr/>
        </p:nvSpPr>
        <p:spPr>
          <a:xfrm>
            <a:off x="7183166" y="408811"/>
            <a:ext cx="1559858" cy="494705"/>
          </a:xfrm>
          <a:prstGeom prst="roundRect">
            <a:avLst/>
          </a:prstGeom>
          <a:noFill/>
          <a:ln w="38100">
            <a:solidFill>
              <a:srgbClr val="538B7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9736567B-F018-7B61-1396-7A914E9B8E03}"/>
              </a:ext>
            </a:extLst>
          </p:cNvPr>
          <p:cNvSpPr/>
          <p:nvPr/>
        </p:nvSpPr>
        <p:spPr>
          <a:xfrm rot="10800000">
            <a:off x="6512650" y="224090"/>
            <a:ext cx="290311" cy="896829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4A27B9C5-B6EF-9C2C-80DB-3304A6812157}"/>
              </a:ext>
            </a:extLst>
          </p:cNvPr>
          <p:cNvGrpSpPr/>
          <p:nvPr/>
        </p:nvGrpSpPr>
        <p:grpSpPr>
          <a:xfrm>
            <a:off x="95205" y="1652488"/>
            <a:ext cx="2808069" cy="4343741"/>
            <a:chOff x="95205" y="1652488"/>
            <a:chExt cx="2808069" cy="4343741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A3292B6-C622-1460-527A-63439A030FCA}"/>
                </a:ext>
              </a:extLst>
            </p:cNvPr>
            <p:cNvSpPr/>
            <p:nvPr/>
          </p:nvSpPr>
          <p:spPr>
            <a:xfrm>
              <a:off x="95205" y="1652488"/>
              <a:ext cx="2787579" cy="556122"/>
            </a:xfrm>
            <a:prstGeom prst="rect">
              <a:avLst/>
            </a:prstGeom>
            <a:solidFill>
              <a:srgbClr val="538B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F23BE3E-1093-3C82-05E4-6D260F3E604A}"/>
                </a:ext>
              </a:extLst>
            </p:cNvPr>
            <p:cNvSpPr txBox="1"/>
            <p:nvPr/>
          </p:nvSpPr>
          <p:spPr>
            <a:xfrm>
              <a:off x="394363" y="2546491"/>
              <a:ext cx="21892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Train/test split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3C4D3E5-2BCD-817B-B58B-4395D1514B73}"/>
                </a:ext>
              </a:extLst>
            </p:cNvPr>
            <p:cNvSpPr txBox="1"/>
            <p:nvPr/>
          </p:nvSpPr>
          <p:spPr>
            <a:xfrm>
              <a:off x="175385" y="3275710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StandardScaler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95E4BBC-1E1B-3B58-E66B-D4D4483FB81E}"/>
                </a:ext>
              </a:extLst>
            </p:cNvPr>
            <p:cNvSpPr txBox="1"/>
            <p:nvPr/>
          </p:nvSpPr>
          <p:spPr>
            <a:xfrm>
              <a:off x="141412" y="5534564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MSE &amp; R</a:t>
              </a:r>
              <a:r>
                <a:rPr lang="en-US" altLang="zh-CN" sz="2400" baseline="30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4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FE70895-FDB1-17C8-8679-4558E07D3862}"/>
                </a:ext>
              </a:extLst>
            </p:cNvPr>
            <p:cNvSpPr txBox="1"/>
            <p:nvPr/>
          </p:nvSpPr>
          <p:spPr>
            <a:xfrm>
              <a:off x="95205" y="4005799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PCA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6EFCBA3-E623-D401-F9F3-E1364A40E6F3}"/>
                </a:ext>
              </a:extLst>
            </p:cNvPr>
            <p:cNvSpPr txBox="1"/>
            <p:nvPr/>
          </p:nvSpPr>
          <p:spPr>
            <a:xfrm>
              <a:off x="208119" y="4735888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i="0" dirty="0" err="1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  <a:r>
                <a:rPr lang="en-US" altLang="zh-CN" sz="2400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Regression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61E48A42-F418-C220-A113-24693BE7F6B5}"/>
              </a:ext>
            </a:extLst>
          </p:cNvPr>
          <p:cNvGrpSpPr/>
          <p:nvPr/>
        </p:nvGrpSpPr>
        <p:grpSpPr>
          <a:xfrm>
            <a:off x="3145359" y="1652488"/>
            <a:ext cx="3365071" cy="4381761"/>
            <a:chOff x="3145359" y="1652488"/>
            <a:chExt cx="3365071" cy="438176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7E2CD56-9133-DDB9-4942-DAC2DDCD50D4}"/>
                </a:ext>
              </a:extLst>
            </p:cNvPr>
            <p:cNvSpPr/>
            <p:nvPr/>
          </p:nvSpPr>
          <p:spPr>
            <a:xfrm>
              <a:off x="3222873" y="1652488"/>
              <a:ext cx="3142751" cy="556122"/>
            </a:xfrm>
            <a:prstGeom prst="rect">
              <a:avLst/>
            </a:prstGeom>
            <a:solidFill>
              <a:srgbClr val="538B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5ECDF06-C6A1-6F29-E36B-C2F43C1DB609}"/>
                </a:ext>
              </a:extLst>
            </p:cNvPr>
            <p:cNvSpPr txBox="1"/>
            <p:nvPr/>
          </p:nvSpPr>
          <p:spPr>
            <a:xfrm>
              <a:off x="3661254" y="2467012"/>
              <a:ext cx="21892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Train/test split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AD58444-F407-F908-CD8C-90F5A309887A}"/>
                </a:ext>
              </a:extLst>
            </p:cNvPr>
            <p:cNvSpPr txBox="1"/>
            <p:nvPr/>
          </p:nvSpPr>
          <p:spPr>
            <a:xfrm>
              <a:off x="3145359" y="3313731"/>
              <a:ext cx="3365071" cy="1687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dirty="0" err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RandomForest</a:t>
              </a:r>
              <a:r>
                <a:rPr lang="en-US" altLang="zh-CN" sz="2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Regressor</a:t>
              </a:r>
              <a:endPara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b="1" dirty="0" err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XGB</a:t>
              </a:r>
              <a:r>
                <a:rPr lang="en-US" altLang="zh-CN" sz="2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Regressor</a:t>
              </a:r>
              <a:endPara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b="1" dirty="0" err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LGBM</a:t>
              </a:r>
              <a:r>
                <a:rPr lang="en-US" altLang="zh-CN" sz="2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Regressor</a:t>
              </a:r>
              <a:endPara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9F17BA36-3CFB-2DC3-5873-0ED295541122}"/>
                </a:ext>
              </a:extLst>
            </p:cNvPr>
            <p:cNvSpPr txBox="1"/>
            <p:nvPr/>
          </p:nvSpPr>
          <p:spPr>
            <a:xfrm>
              <a:off x="3405308" y="5572584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MSE &amp; R</a:t>
              </a:r>
              <a:r>
                <a:rPr lang="en-US" altLang="zh-CN" sz="2400" baseline="30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4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9F2E0B7F-53ED-5246-0890-2AA8A9D165C5}"/>
              </a:ext>
            </a:extLst>
          </p:cNvPr>
          <p:cNvGrpSpPr/>
          <p:nvPr/>
        </p:nvGrpSpPr>
        <p:grpSpPr>
          <a:xfrm>
            <a:off x="6700479" y="1197186"/>
            <a:ext cx="5594902" cy="5602563"/>
            <a:chOff x="6700479" y="1197186"/>
            <a:chExt cx="5594902" cy="560256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DE349CC-4D94-1303-76D4-60F360E9386F}"/>
                </a:ext>
              </a:extLst>
            </p:cNvPr>
            <p:cNvSpPr/>
            <p:nvPr/>
          </p:nvSpPr>
          <p:spPr>
            <a:xfrm>
              <a:off x="7886549" y="1197186"/>
              <a:ext cx="2727890" cy="556122"/>
            </a:xfrm>
            <a:prstGeom prst="rect">
              <a:avLst/>
            </a:prstGeom>
            <a:solidFill>
              <a:srgbClr val="538B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0097005-10B2-170A-EB2A-51A139E55202}"/>
                </a:ext>
              </a:extLst>
            </p:cNvPr>
            <p:cNvSpPr txBox="1"/>
            <p:nvPr/>
          </p:nvSpPr>
          <p:spPr>
            <a:xfrm>
              <a:off x="7468711" y="2001393"/>
              <a:ext cx="3657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Train/validation/test split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F280030-D7FA-909E-1A89-D9F6018EDC07}"/>
                </a:ext>
              </a:extLst>
            </p:cNvPr>
            <p:cNvSpPr txBox="1"/>
            <p:nvPr/>
          </p:nvSpPr>
          <p:spPr>
            <a:xfrm>
              <a:off x="8019439" y="2501717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StandardScaler</a:t>
              </a:r>
              <a:endPara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7091ED0-732A-0BA7-2CD7-276F7569797C}"/>
                </a:ext>
              </a:extLst>
            </p:cNvPr>
            <p:cNvSpPr txBox="1"/>
            <p:nvPr/>
          </p:nvSpPr>
          <p:spPr>
            <a:xfrm>
              <a:off x="10190551" y="2945559"/>
              <a:ext cx="14588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1-D CNN</a:t>
              </a:r>
              <a:endParaRPr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EB93E598-6A4F-84FA-33E1-C303B556743C}"/>
                </a:ext>
              </a:extLst>
            </p:cNvPr>
            <p:cNvSpPr txBox="1"/>
            <p:nvPr/>
          </p:nvSpPr>
          <p:spPr>
            <a:xfrm>
              <a:off x="7200749" y="3176392"/>
              <a:ext cx="1371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i="0" dirty="0">
                  <a:solidFill>
                    <a:schemeClr val="accent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ANN</a:t>
              </a:r>
              <a:endParaRPr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BDBE122-C907-5A5E-11CE-09FC3124D50D}"/>
                </a:ext>
              </a:extLst>
            </p:cNvPr>
            <p:cNvSpPr txBox="1"/>
            <p:nvPr/>
          </p:nvSpPr>
          <p:spPr>
            <a:xfrm>
              <a:off x="6700479" y="4051965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(128,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D6D1BA0-D35E-28E1-AE20-47A16B3B143F}"/>
                </a:ext>
              </a:extLst>
            </p:cNvPr>
            <p:cNvSpPr txBox="1"/>
            <p:nvPr/>
          </p:nvSpPr>
          <p:spPr>
            <a:xfrm>
              <a:off x="6700479" y="4429694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(64,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AA40F9E-D2AB-3F83-BAE5-BEA4983122A1}"/>
                </a:ext>
              </a:extLst>
            </p:cNvPr>
            <p:cNvSpPr txBox="1"/>
            <p:nvPr/>
          </p:nvSpPr>
          <p:spPr>
            <a:xfrm>
              <a:off x="6700479" y="4807423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(32,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469FAD3-33CD-47C4-D340-41BB586D5988}"/>
                </a:ext>
              </a:extLst>
            </p:cNvPr>
            <p:cNvSpPr txBox="1"/>
            <p:nvPr/>
          </p:nvSpPr>
          <p:spPr>
            <a:xfrm>
              <a:off x="6700479" y="5591670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(1, Linear)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E24BBB6D-48A0-D891-8C14-B532816A0A7B}"/>
                </a:ext>
              </a:extLst>
            </p:cNvPr>
            <p:cNvSpPr txBox="1"/>
            <p:nvPr/>
          </p:nvSpPr>
          <p:spPr>
            <a:xfrm>
              <a:off x="8224839" y="6338084"/>
              <a:ext cx="2695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MSE &amp; R</a:t>
              </a:r>
              <a:r>
                <a:rPr lang="en-US" altLang="zh-CN" sz="2400" baseline="30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4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62845FBF-A998-7385-F0A6-122187B90350}"/>
                </a:ext>
              </a:extLst>
            </p:cNvPr>
            <p:cNvSpPr txBox="1"/>
            <p:nvPr/>
          </p:nvSpPr>
          <p:spPr>
            <a:xfrm>
              <a:off x="9536152" y="3358806"/>
              <a:ext cx="26951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Conv1D (64, 3,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×2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3F49CED-1A86-D6FF-DB6F-8109E9E6E0D3}"/>
                </a:ext>
              </a:extLst>
            </p:cNvPr>
            <p:cNvSpPr txBox="1"/>
            <p:nvPr/>
          </p:nvSpPr>
          <p:spPr>
            <a:xfrm>
              <a:off x="9536152" y="3667770"/>
              <a:ext cx="26951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Maxpooling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(2</a:t>
              </a:r>
              <a:r>
                <a:rPr lang="en-US" altLang="zh-CN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5CF4DF70-0C84-DC0D-85D6-6273165B8A00}"/>
                </a:ext>
              </a:extLst>
            </p:cNvPr>
            <p:cNvSpPr txBox="1"/>
            <p:nvPr/>
          </p:nvSpPr>
          <p:spPr>
            <a:xfrm>
              <a:off x="9482097" y="3976223"/>
              <a:ext cx="2803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Conv1D (128, 3,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×2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C8FB0DA-EBF4-024C-DC5F-7436BEF404ED}"/>
                </a:ext>
              </a:extLst>
            </p:cNvPr>
            <p:cNvSpPr txBox="1"/>
            <p:nvPr/>
          </p:nvSpPr>
          <p:spPr>
            <a:xfrm>
              <a:off x="9472078" y="4706107"/>
              <a:ext cx="28233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Conv1D (256, 3,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×2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8400D5E3-2D27-C01C-109C-865728E32B7E}"/>
                </a:ext>
              </a:extLst>
            </p:cNvPr>
            <p:cNvSpPr txBox="1"/>
            <p:nvPr/>
          </p:nvSpPr>
          <p:spPr>
            <a:xfrm>
              <a:off x="9775284" y="4332536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Maxpooling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(2</a:t>
              </a:r>
              <a:r>
                <a:rPr lang="en-US" altLang="zh-CN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2E06A59-6C8F-118E-EFC1-71773B8CE6AA}"/>
                </a:ext>
              </a:extLst>
            </p:cNvPr>
            <p:cNvSpPr txBox="1"/>
            <p:nvPr/>
          </p:nvSpPr>
          <p:spPr>
            <a:xfrm>
              <a:off x="9536152" y="5024004"/>
              <a:ext cx="26951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Maxpooling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(2</a:t>
              </a:r>
              <a:r>
                <a:rPr lang="en-US" altLang="zh-CN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798D368-AB2E-31E8-5DC7-C69105EBA996}"/>
                </a:ext>
              </a:extLst>
            </p:cNvPr>
            <p:cNvSpPr txBox="1"/>
            <p:nvPr/>
          </p:nvSpPr>
          <p:spPr>
            <a:xfrm>
              <a:off x="9536152" y="5346140"/>
              <a:ext cx="26951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Flatten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3CEDD9E4-025F-1D94-1904-200BBE9D2B30}"/>
                </a:ext>
              </a:extLst>
            </p:cNvPr>
            <p:cNvSpPr txBox="1"/>
            <p:nvPr/>
          </p:nvSpPr>
          <p:spPr>
            <a:xfrm>
              <a:off x="9775284" y="5987294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(1, Linear)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AA6BA501-E284-B30F-7EF4-AEF7204B1484}"/>
                </a:ext>
              </a:extLst>
            </p:cNvPr>
            <p:cNvSpPr txBox="1"/>
            <p:nvPr/>
          </p:nvSpPr>
          <p:spPr>
            <a:xfrm>
              <a:off x="9775284" y="5653809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(128,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A217D7E7-CE2A-2219-41D3-B69A54F5E51F}"/>
                </a:ext>
              </a:extLst>
            </p:cNvPr>
            <p:cNvSpPr txBox="1"/>
            <p:nvPr/>
          </p:nvSpPr>
          <p:spPr>
            <a:xfrm>
              <a:off x="6700479" y="5194803"/>
              <a:ext cx="221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(16, </a:t>
              </a:r>
              <a:r>
                <a:rPr lang="en-US" altLang="zh-CN" b="0" i="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r>
                <a:rPr lang="en-US" altLang="zh-CN" b="0" i="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60C49B6E-B62D-C40C-F063-D2326803B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258" y="172384"/>
            <a:ext cx="2950720" cy="859611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DC0AF96F-D2FD-C5CC-E239-E3BB744F7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263" y="1180504"/>
            <a:ext cx="2767824" cy="64623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51E3BA3D-93ED-322B-E65D-E85B04EA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3426" y="1604597"/>
            <a:ext cx="3261643" cy="646232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AED6E077-48F2-AA50-8740-8B0F90FED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52" y="1604597"/>
            <a:ext cx="2847079" cy="6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4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4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7E457A5-29CB-BA86-2CA1-BF7E40ECA09A}"/>
              </a:ext>
            </a:extLst>
          </p:cNvPr>
          <p:cNvSpPr/>
          <p:nvPr/>
        </p:nvSpPr>
        <p:spPr>
          <a:xfrm>
            <a:off x="0" y="1419406"/>
            <a:ext cx="2787579" cy="556122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269875"/>
            <a:ext cx="1622353" cy="708025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E37A549-DBAB-0BD0-C821-6F5B406E98E9}"/>
              </a:ext>
            </a:extLst>
          </p:cNvPr>
          <p:cNvSpPr/>
          <p:nvPr/>
        </p:nvSpPr>
        <p:spPr>
          <a:xfrm>
            <a:off x="0" y="3428501"/>
            <a:ext cx="2787579" cy="556122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28149EF-6127-E1CA-8968-5B615479DF4B}"/>
              </a:ext>
            </a:extLst>
          </p:cNvPr>
          <p:cNvSpPr/>
          <p:nvPr/>
        </p:nvSpPr>
        <p:spPr>
          <a:xfrm>
            <a:off x="11116235" y="187369"/>
            <a:ext cx="1075765" cy="556122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3633416-88EC-907D-3338-0F8088163FB4}"/>
              </a:ext>
            </a:extLst>
          </p:cNvPr>
          <p:cNvSpPr/>
          <p:nvPr/>
        </p:nvSpPr>
        <p:spPr>
          <a:xfrm>
            <a:off x="11116477" y="3707571"/>
            <a:ext cx="1075765" cy="556122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8" name="Picture 4" descr="loudly crying face&quot; Emoji - Download for free – Iconduck">
            <a:extLst>
              <a:ext uri="{FF2B5EF4-FFF2-40B4-BE49-F238E27FC236}">
                <a16:creationId xmlns:a16="http://schemas.microsoft.com/office/drawing/2014/main" id="{EA3EBD3A-D7F3-88B3-2608-9A81393F8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729" y="2197731"/>
            <a:ext cx="473613" cy="47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B3979DB-9321-257D-8CE4-9ACA8AD2494D}"/>
              </a:ext>
            </a:extLst>
          </p:cNvPr>
          <p:cNvSpPr txBox="1"/>
          <p:nvPr/>
        </p:nvSpPr>
        <p:spPr>
          <a:xfrm>
            <a:off x="-35706" y="2115222"/>
            <a:ext cx="32817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MSE=7158,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=0.036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MSE=7220,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=0.036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50282B3-053C-2B53-B9DB-01DC0D1064CA}"/>
              </a:ext>
            </a:extLst>
          </p:cNvPr>
          <p:cNvSpPr txBox="1"/>
          <p:nvPr/>
        </p:nvSpPr>
        <p:spPr>
          <a:xfrm>
            <a:off x="-230023" y="4113032"/>
            <a:ext cx="3476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=50: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MSE=782,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=0.89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MSE=5424,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=0.28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201D63-0413-8834-FF34-50937497AAD4}"/>
              </a:ext>
            </a:extLst>
          </p:cNvPr>
          <p:cNvSpPr txBox="1"/>
          <p:nvPr/>
        </p:nvSpPr>
        <p:spPr>
          <a:xfrm>
            <a:off x="-35706" y="5426311"/>
            <a:ext cx="4241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=50, </a:t>
            </a:r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=120, </a:t>
            </a:r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min_samples_leaf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=5, </a:t>
            </a:r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max_features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=20: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MSE=2740,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=0.63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MSE=5393, 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=0.28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4" descr="loudly crying face&quot; Emoji - Download for free – Iconduck">
            <a:extLst>
              <a:ext uri="{FF2B5EF4-FFF2-40B4-BE49-F238E27FC236}">
                <a16:creationId xmlns:a16="http://schemas.microsoft.com/office/drawing/2014/main" id="{166B0736-71AA-1186-236A-4CFC4FFB3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025" y="6197697"/>
            <a:ext cx="423069" cy="42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C28BA12-8EAB-3FB1-658E-F5940CA9E1B6}"/>
              </a:ext>
            </a:extLst>
          </p:cNvPr>
          <p:cNvSpPr txBox="1"/>
          <p:nvPr/>
        </p:nvSpPr>
        <p:spPr>
          <a:xfrm>
            <a:off x="3233135" y="4705466"/>
            <a:ext cx="1658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Overfitting?</a:t>
            </a:r>
            <a:endParaRPr lang="zh-CN" altLang="en-US" sz="2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Picture 6" descr="🤔 Thinking Face emoji Meaning | Dictionary.com">
            <a:extLst>
              <a:ext uri="{FF2B5EF4-FFF2-40B4-BE49-F238E27FC236}">
                <a16:creationId xmlns:a16="http://schemas.microsoft.com/office/drawing/2014/main" id="{1B4095C5-1D8D-A8C4-CD32-95EB76D56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025" y="4231853"/>
            <a:ext cx="473613" cy="47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2EDA58A-D3BB-E4C3-FD1A-A2E37087E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6564" y="187369"/>
            <a:ext cx="3639411" cy="285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83A040FF-5C2A-A819-2DB5-6CF35BEAD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6564" y="3726000"/>
            <a:ext cx="3639412" cy="285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E918ADF8-93CB-C74A-FEFA-4A7ADB3B3AF8}"/>
              </a:ext>
            </a:extLst>
          </p:cNvPr>
          <p:cNvSpPr txBox="1"/>
          <p:nvPr/>
        </p:nvSpPr>
        <p:spPr>
          <a:xfrm>
            <a:off x="8235012" y="3184157"/>
            <a:ext cx="1658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Underfitting?</a:t>
            </a:r>
            <a:endParaRPr lang="zh-CN" altLang="en-US" sz="20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Picture 6" descr="🤔 Thinking Face emoji Meaning | Dictionary.com">
            <a:extLst>
              <a:ext uri="{FF2B5EF4-FFF2-40B4-BE49-F238E27FC236}">
                <a16:creationId xmlns:a16="http://schemas.microsoft.com/office/drawing/2014/main" id="{3E48F7B7-9447-37FA-D723-6BA81E4FF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677" y="3143317"/>
            <a:ext cx="481136" cy="48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8F02B3AF-863E-B26C-62C0-43C7438EE8B9}"/>
              </a:ext>
            </a:extLst>
          </p:cNvPr>
          <p:cNvSpPr txBox="1"/>
          <p:nvPr/>
        </p:nvSpPr>
        <p:spPr>
          <a:xfrm>
            <a:off x="5639407" y="187369"/>
            <a:ext cx="1658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MSE=6301,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=0.148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D38B017-FD26-BF96-4619-529A05CC172C}"/>
              </a:ext>
            </a:extLst>
          </p:cNvPr>
          <p:cNvSpPr txBox="1"/>
          <p:nvPr/>
        </p:nvSpPr>
        <p:spPr>
          <a:xfrm>
            <a:off x="5639407" y="4995163"/>
            <a:ext cx="1658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MSE=6266,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=0.153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Picture 4" descr="loudly crying face&quot; Emoji - Download for free – Iconduck">
            <a:extLst>
              <a:ext uri="{FF2B5EF4-FFF2-40B4-BE49-F238E27FC236}">
                <a16:creationId xmlns:a16="http://schemas.microsoft.com/office/drawing/2014/main" id="{621B68C2-4D5A-ED05-BA98-0704A9854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355" y="6088030"/>
            <a:ext cx="423069" cy="42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loudly crying face&quot; Emoji - Download for free – Iconduck">
            <a:extLst>
              <a:ext uri="{FF2B5EF4-FFF2-40B4-BE49-F238E27FC236}">
                <a16:creationId xmlns:a16="http://schemas.microsoft.com/office/drawing/2014/main" id="{7F184E02-CAA2-9A06-5B35-9AC7644F1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606" y="1216123"/>
            <a:ext cx="406565" cy="406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BFD0D6DB-B21A-7F2A-6ABF-89921CE2D633}"/>
              </a:ext>
            </a:extLst>
          </p:cNvPr>
          <p:cNvSpPr txBox="1"/>
          <p:nvPr/>
        </p:nvSpPr>
        <p:spPr>
          <a:xfrm>
            <a:off x="5338536" y="2632477"/>
            <a:ext cx="20488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Optimizer: Adam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Loss: MSE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Epochs: 50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size: 256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Callbacks: 5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C063F7-31EB-947E-8F87-563B39DE12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33786" y="211364"/>
            <a:ext cx="1889924" cy="85961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AE15D8C-9C57-B4E5-2B8F-06F82DA54F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7808" y="1383930"/>
            <a:ext cx="2847079" cy="64623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71E248E-F831-7EC7-9853-6744F33BCF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083" y="3386494"/>
            <a:ext cx="2822693" cy="64013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A2CBDF3-9AC3-5A83-9F1C-544E25EE3C1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127858" y="169439"/>
            <a:ext cx="1091279" cy="64623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95BAFF86-FF62-CA86-ED85-6730CD66995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133955" y="3694274"/>
            <a:ext cx="1085182" cy="6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4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  <p:bldP spid="12" grpId="0" animBg="1"/>
      <p:bldP spid="16" grpId="0"/>
      <p:bldP spid="18" grpId="0"/>
      <p:bldP spid="19" grpId="0"/>
      <p:bldP spid="22" grpId="0"/>
      <p:bldP spid="25" grpId="0"/>
      <p:bldP spid="27" grpId="0"/>
      <p:bldP spid="28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4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1" y="269875"/>
            <a:ext cx="2043626" cy="708025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E00D0E-42AC-186B-7C1B-FA103CDF0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47" y="1567847"/>
            <a:ext cx="5337777" cy="388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ECFBF01-2879-5F41-EA1A-824A676A3E30}"/>
              </a:ext>
            </a:extLst>
          </p:cNvPr>
          <p:cNvSpPr txBox="1"/>
          <p:nvPr/>
        </p:nvSpPr>
        <p:spPr>
          <a:xfrm>
            <a:off x="407072" y="5812436"/>
            <a:ext cx="5520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Unevenly distributed AGBD values 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F2E93E-14B5-5033-15B4-2DE471C26172}"/>
              </a:ext>
            </a:extLst>
          </p:cNvPr>
          <p:cNvSpPr txBox="1"/>
          <p:nvPr/>
        </p:nvSpPr>
        <p:spPr>
          <a:xfrm>
            <a:off x="7330073" y="133283"/>
            <a:ext cx="4363680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only samples 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AGBD values between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and 200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Mg / ha are used: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F1647FF5-DD24-6A1E-C031-BA9F5D32A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774" y="1999129"/>
            <a:ext cx="4205332" cy="329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2353A02-3D6B-EFA1-A73D-FE563DAA25BA}"/>
              </a:ext>
            </a:extLst>
          </p:cNvPr>
          <p:cNvSpPr txBox="1"/>
          <p:nvPr/>
        </p:nvSpPr>
        <p:spPr>
          <a:xfrm>
            <a:off x="9684440" y="5453322"/>
            <a:ext cx="1658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MSE=1494, 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=0.276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36A488B-9268-C33B-7A12-339608A14040}"/>
              </a:ext>
            </a:extLst>
          </p:cNvPr>
          <p:cNvSpPr/>
          <p:nvPr/>
        </p:nvSpPr>
        <p:spPr>
          <a:xfrm>
            <a:off x="8229599" y="5694483"/>
            <a:ext cx="1075765" cy="556122"/>
          </a:xfrm>
          <a:prstGeom prst="rect">
            <a:avLst/>
          </a:prstGeom>
          <a:solidFill>
            <a:srgbClr val="53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2C19AF-9845-11BB-DA7B-CB4BC4389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1287" y="194081"/>
            <a:ext cx="2286198" cy="85961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EDBC68E-A4AF-ACED-C998-7FBE589C6C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4085" y="5675327"/>
            <a:ext cx="1091279" cy="6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3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VlOWM2MGI0MjZjMzhjMjhlNmRhYzM0ZWFkOTM5Y2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木月的小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5815</TotalTime>
  <Words>480</Words>
  <Application>Microsoft Office PowerPoint</Application>
  <PresentationFormat>宽屏</PresentationFormat>
  <Paragraphs>129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Bodoni</vt:lpstr>
      <vt:lpstr>Arial</vt:lpstr>
      <vt:lpstr>Calibri</vt:lpstr>
      <vt:lpstr>Times New Roman</vt:lpstr>
      <vt:lpstr>木月的小店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Jerry Fan</cp:lastModifiedBy>
  <cp:revision>202</cp:revision>
  <dcterms:created xsi:type="dcterms:W3CDTF">2019-06-19T02:08:00Z</dcterms:created>
  <dcterms:modified xsi:type="dcterms:W3CDTF">2023-12-07T11:01:18Z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2052-12.1.0.15933</vt:lpwstr>
  </property>
  <property fmtid="{D5CDD505-2E9C-101B-9397-08002B2CF9AE}" pid="3" name="ICV">
    <vt:lpwstr>1504207455C045659866163B2A02B48D_11</vt:lpwstr>
  </property>
</Properties>
</file>